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7" r:id="rId14"/>
    <p:sldId id="273" r:id="rId15"/>
    <p:sldId id="268" r:id="rId16"/>
    <p:sldId id="274" r:id="rId17"/>
    <p:sldId id="269" r:id="rId18"/>
    <p:sldId id="275" r:id="rId19"/>
    <p:sldId id="270" r:id="rId20"/>
    <p:sldId id="271" r:id="rId21"/>
  </p:sldIdLst>
  <p:sldSz cx="18288000" cy="10287000"/>
  <p:notesSz cx="6858000" cy="9144000"/>
  <p:embeddedFontLst>
    <p:embeddedFont>
      <p:font typeface="Anton" pitchFamily="2" charset="77"/>
      <p:regular r:id="rId22"/>
    </p:embeddedFon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Poppins" pitchFamily="2" charset="77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02" autoAdjust="0"/>
    <p:restoredTop sz="94622" autoAdjust="0"/>
  </p:normalViewPr>
  <p:slideViewPr>
    <p:cSldViewPr>
      <p:cViewPr varScale="1">
        <p:scale>
          <a:sx n="42" d="100"/>
          <a:sy n="42" d="100"/>
        </p:scale>
        <p:origin x="232" y="19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10" Type="http://schemas.openxmlformats.org/officeDocument/2006/relationships/image" Target="../media/image11.sv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urvey.stackoverflow.co/2025" TargetMode="Externa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dManWEN/Programming-Language-Benchmarks-Visualiza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lemoine/CMPS401/blob/main/Rust/Samples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1911889" y="5417287"/>
            <a:ext cx="9629812" cy="1818800"/>
            <a:chOff x="0" y="0"/>
            <a:chExt cx="2109677" cy="39845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09677" cy="398459"/>
            </a:xfrm>
            <a:custGeom>
              <a:avLst/>
              <a:gdLst/>
              <a:ahLst/>
              <a:cxnLst/>
              <a:rect l="l" t="t" r="r" b="b"/>
              <a:pathLst>
                <a:path w="2109677" h="398459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95704" y="1189619"/>
            <a:ext cx="1581549" cy="15815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93209" y="1612729"/>
            <a:ext cx="729980" cy="735328"/>
          </a:xfrm>
          <a:custGeom>
            <a:avLst/>
            <a:gdLst/>
            <a:ahLst/>
            <a:cxnLst/>
            <a:rect l="l" t="t" r="r" b="b"/>
            <a:pathLst>
              <a:path w="729980" h="735328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674166" y="8268496"/>
            <a:ext cx="5482107" cy="558178"/>
          </a:xfrm>
          <a:custGeom>
            <a:avLst/>
            <a:gdLst/>
            <a:ahLst/>
            <a:cxnLst/>
            <a:rect l="l" t="t" r="r" b="b"/>
            <a:pathLst>
              <a:path w="5482107" h="558178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2395371" y="8337427"/>
            <a:ext cx="420315" cy="420315"/>
          </a:xfrm>
          <a:custGeom>
            <a:avLst/>
            <a:gdLst/>
            <a:ahLst/>
            <a:cxnLst/>
            <a:rect l="l" t="t" r="r" b="b"/>
            <a:pathLst>
              <a:path w="420315" h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7717923" y="1397863"/>
            <a:ext cx="11039819" cy="7359879"/>
          </a:xfrm>
          <a:custGeom>
            <a:avLst/>
            <a:gdLst/>
            <a:ahLst/>
            <a:cxnLst/>
            <a:rect l="l" t="t" r="r" b="b"/>
            <a:pathLst>
              <a:path w="11039819" h="7359879">
                <a:moveTo>
                  <a:pt x="0" y="0"/>
                </a:moveTo>
                <a:lnTo>
                  <a:pt x="11039819" y="0"/>
                </a:lnTo>
                <a:lnTo>
                  <a:pt x="11039819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782027" y="1694853"/>
            <a:ext cx="3987998" cy="74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8"/>
              </a:lnSpc>
              <a:spcBef>
                <a:spcPct val="0"/>
              </a:spcBef>
            </a:pPr>
            <a:r>
              <a:rPr lang="en-US" sz="43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4590" y="3565108"/>
            <a:ext cx="5859013" cy="1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4590" y="5291060"/>
            <a:ext cx="6989220" cy="1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32432" y="8337427"/>
            <a:ext cx="3520848" cy="34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https://www.rust-lang.org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200" y="1714500"/>
            <a:ext cx="14096999" cy="5181600"/>
          </a:xfrm>
          <a:custGeom>
            <a:avLst/>
            <a:gdLst/>
            <a:ahLst/>
            <a:cxnLst/>
            <a:rect l="l" t="t" r="r" b="b"/>
            <a:pathLst>
              <a:path w="16537605" h="6263618">
                <a:moveTo>
                  <a:pt x="0" y="0"/>
                </a:moveTo>
                <a:lnTo>
                  <a:pt x="16537606" y="0"/>
                </a:lnTo>
                <a:lnTo>
                  <a:pt x="16537606" y="6263618"/>
                </a:lnTo>
                <a:lnTo>
                  <a:pt x="0" y="626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41832" y="358122"/>
            <a:ext cx="3406368" cy="800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TSimple.rs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87868BA-E48F-8DB0-195C-6B48B92EA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7185659"/>
            <a:ext cx="14096998" cy="20942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884" y="1925937"/>
            <a:ext cx="5949086" cy="6798956"/>
          </a:xfrm>
          <a:custGeom>
            <a:avLst/>
            <a:gdLst/>
            <a:ahLst/>
            <a:cxnLst/>
            <a:rect l="l" t="t" r="r" b="b"/>
            <a:pathLst>
              <a:path w="5949086" h="6798956">
                <a:moveTo>
                  <a:pt x="0" y="0"/>
                </a:moveTo>
                <a:lnTo>
                  <a:pt x="5949086" y="0"/>
                </a:lnTo>
                <a:lnTo>
                  <a:pt x="594908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96937" y="1925937"/>
            <a:ext cx="5694126" cy="6798956"/>
          </a:xfrm>
          <a:custGeom>
            <a:avLst/>
            <a:gdLst/>
            <a:ahLst/>
            <a:cxnLst/>
            <a:rect l="l" t="t" r="r" b="b"/>
            <a:pathLst>
              <a:path w="5694126" h="6798956">
                <a:moveTo>
                  <a:pt x="0" y="0"/>
                </a:moveTo>
                <a:lnTo>
                  <a:pt x="5694126" y="0"/>
                </a:lnTo>
                <a:lnTo>
                  <a:pt x="569412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91063" y="1925937"/>
            <a:ext cx="5949086" cy="6798956"/>
          </a:xfrm>
          <a:custGeom>
            <a:avLst/>
            <a:gdLst/>
            <a:ahLst/>
            <a:cxnLst/>
            <a:rect l="l" t="t" r="r" b="b"/>
            <a:pathLst>
              <a:path w="5949086" h="6798956">
                <a:moveTo>
                  <a:pt x="0" y="0"/>
                </a:moveTo>
                <a:lnTo>
                  <a:pt x="5949086" y="0"/>
                </a:lnTo>
                <a:lnTo>
                  <a:pt x="5949086" y="6798955"/>
                </a:lnTo>
                <a:lnTo>
                  <a:pt x="0" y="679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1803" y="358122"/>
            <a:ext cx="192628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TVar.rs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F5524-4F96-DE91-2040-BDA2B258E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1F253C9D-B356-3FF3-04DA-FECE3C4E6656}"/>
              </a:ext>
            </a:extLst>
          </p:cNvPr>
          <p:cNvSpPr txBox="1"/>
          <p:nvPr/>
        </p:nvSpPr>
        <p:spPr>
          <a:xfrm>
            <a:off x="1721803" y="358122"/>
            <a:ext cx="192628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TVar.rs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7E5EB-67E4-CC17-A601-9D05AB577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23" y="1523981"/>
            <a:ext cx="13636154" cy="7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0683" y="2117603"/>
            <a:ext cx="7602990" cy="7670103"/>
          </a:xfrm>
          <a:custGeom>
            <a:avLst/>
            <a:gdLst/>
            <a:ahLst/>
            <a:cxnLst/>
            <a:rect l="l" t="t" r="r" b="b"/>
            <a:pathLst>
              <a:path w="7602990" h="7670103">
                <a:moveTo>
                  <a:pt x="0" y="0"/>
                </a:moveTo>
                <a:lnTo>
                  <a:pt x="7602990" y="0"/>
                </a:lnTo>
                <a:lnTo>
                  <a:pt x="7602990" y="7670104"/>
                </a:lnTo>
                <a:lnTo>
                  <a:pt x="0" y="767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83020" y="3409987"/>
            <a:ext cx="10045109" cy="5085337"/>
          </a:xfrm>
          <a:custGeom>
            <a:avLst/>
            <a:gdLst/>
            <a:ahLst/>
            <a:cxnLst/>
            <a:rect l="l" t="t" r="r" b="b"/>
            <a:pathLst>
              <a:path w="10045109" h="5085337">
                <a:moveTo>
                  <a:pt x="0" y="0"/>
                </a:moveTo>
                <a:lnTo>
                  <a:pt x="10045109" y="0"/>
                </a:lnTo>
                <a:lnTo>
                  <a:pt x="10045109" y="5085336"/>
                </a:lnTo>
                <a:lnTo>
                  <a:pt x="0" y="508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9490" y="358122"/>
            <a:ext cx="2162909" cy="77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TSel.rs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9BE6E-E741-2210-4F7F-DAA82F693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3C776D0-7233-48AC-4290-449C41DC3446}"/>
              </a:ext>
            </a:extLst>
          </p:cNvPr>
          <p:cNvSpPr txBox="1"/>
          <p:nvPr/>
        </p:nvSpPr>
        <p:spPr>
          <a:xfrm>
            <a:off x="1799490" y="358122"/>
            <a:ext cx="2162909" cy="77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 dirty="0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TSel.rs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77062-F3F4-AB1C-4541-D09791BF8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91" y="2476500"/>
            <a:ext cx="14967017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4120" y="2479687"/>
            <a:ext cx="7789999" cy="7088899"/>
          </a:xfrm>
          <a:custGeom>
            <a:avLst/>
            <a:gdLst/>
            <a:ahLst/>
            <a:cxnLst/>
            <a:rect l="l" t="t" r="r" b="b"/>
            <a:pathLst>
              <a:path w="7789999" h="7088899">
                <a:moveTo>
                  <a:pt x="0" y="0"/>
                </a:moveTo>
                <a:lnTo>
                  <a:pt x="7789999" y="0"/>
                </a:lnTo>
                <a:lnTo>
                  <a:pt x="7789999" y="7088899"/>
                </a:lnTo>
                <a:lnTo>
                  <a:pt x="0" y="708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18309" y="1808859"/>
            <a:ext cx="5570514" cy="7957878"/>
          </a:xfrm>
          <a:custGeom>
            <a:avLst/>
            <a:gdLst/>
            <a:ahLst/>
            <a:cxnLst/>
            <a:rect l="l" t="t" r="r" b="b"/>
            <a:pathLst>
              <a:path w="5570514" h="7957878">
                <a:moveTo>
                  <a:pt x="0" y="0"/>
                </a:moveTo>
                <a:lnTo>
                  <a:pt x="5570515" y="0"/>
                </a:lnTo>
                <a:lnTo>
                  <a:pt x="5570515" y="7957878"/>
                </a:lnTo>
                <a:lnTo>
                  <a:pt x="0" y="795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2345" y="358122"/>
            <a:ext cx="2305199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TLoop.rs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44C55-1934-A60C-7117-45A8716E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8C14F4C-53AD-327F-249C-B6520B1923E9}"/>
              </a:ext>
            </a:extLst>
          </p:cNvPr>
          <p:cNvSpPr txBox="1"/>
          <p:nvPr/>
        </p:nvSpPr>
        <p:spPr>
          <a:xfrm>
            <a:off x="1532345" y="358122"/>
            <a:ext cx="2305199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TLoop.rs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2646-F049-4C83-E3A0-2DEE3C0C4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2" y="358122"/>
            <a:ext cx="6645275" cy="97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8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381" y="1689506"/>
            <a:ext cx="8836854" cy="8151998"/>
          </a:xfrm>
          <a:custGeom>
            <a:avLst/>
            <a:gdLst/>
            <a:ahLst/>
            <a:cxnLst/>
            <a:rect l="l" t="t" r="r" b="b"/>
            <a:pathLst>
              <a:path w="8836854" h="8151998">
                <a:moveTo>
                  <a:pt x="0" y="0"/>
                </a:moveTo>
                <a:lnTo>
                  <a:pt x="8836854" y="0"/>
                </a:lnTo>
                <a:lnTo>
                  <a:pt x="8836854" y="8151998"/>
                </a:lnTo>
                <a:lnTo>
                  <a:pt x="0" y="8151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176008" y="1604516"/>
            <a:ext cx="6855230" cy="8321979"/>
          </a:xfrm>
          <a:custGeom>
            <a:avLst/>
            <a:gdLst/>
            <a:ahLst/>
            <a:cxnLst/>
            <a:rect l="l" t="t" r="r" b="b"/>
            <a:pathLst>
              <a:path w="6855230" h="8321979">
                <a:moveTo>
                  <a:pt x="0" y="0"/>
                </a:moveTo>
                <a:lnTo>
                  <a:pt x="6855230" y="0"/>
                </a:lnTo>
                <a:lnTo>
                  <a:pt x="6855230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70978" y="358122"/>
            <a:ext cx="202793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TSub.rs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D1D5EB-90BE-59CA-737F-4463650FE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1FD46B6-D1D7-B7F3-3E70-723405099EC5}"/>
              </a:ext>
            </a:extLst>
          </p:cNvPr>
          <p:cNvSpPr txBox="1"/>
          <p:nvPr/>
        </p:nvSpPr>
        <p:spPr>
          <a:xfrm>
            <a:off x="1670978" y="358122"/>
            <a:ext cx="2027932" cy="800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8"/>
              </a:lnSpc>
              <a:spcBef>
                <a:spcPct val="0"/>
              </a:spcBef>
            </a:pPr>
            <a:r>
              <a:rPr lang="en-US" sz="4499">
                <a:solidFill>
                  <a:srgbClr val="3A021C"/>
                </a:solidFill>
                <a:latin typeface="Poppins"/>
                <a:ea typeface="Poppins"/>
                <a:cs typeface="Poppins"/>
                <a:sym typeface="Poppins"/>
              </a:rPr>
              <a:t>TSub.rs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43966-C5E0-39D3-82A1-C7F764382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94" y="2247900"/>
            <a:ext cx="1453601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7515869" y="9573068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054361" y="2448814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CHALLENGES &amp;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6934" y="3747530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6718" y="5319253"/>
            <a:ext cx="8591282" cy="4692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Steeper learning curve due to ownership and borrowing.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Compilation speed slower than C/C++.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Limited GUI library support.</a:t>
            </a:r>
          </a:p>
          <a:p>
            <a:pPr marL="719074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Smaller ecosystem compared to older languages.</a:t>
            </a:r>
          </a:p>
          <a:p>
            <a:pPr algn="l">
              <a:lnSpc>
                <a:spcPts val="4662"/>
              </a:lnSpc>
              <a:spcBef>
                <a:spcPct val="0"/>
              </a:spcBef>
            </a:pPr>
            <a:endParaRPr lang="en-US" sz="333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84864" y="484774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561158" y="870545"/>
            <a:ext cx="1042965" cy="104296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955188" y="1149568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673217" y="1212632"/>
            <a:ext cx="1908999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70356" y="2100618"/>
            <a:ext cx="9347289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DEFINITION AND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14450" y="4286706"/>
            <a:ext cx="8128249" cy="557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systems programming language focused on speed without sacrificing memory safety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Developed by Mozilla in 2010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Gaining popularity for performance-critical applications</a:t>
            </a:r>
          </a:p>
          <a:p>
            <a:pPr algn="ctr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673897" y="2244875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423295" y="6298248"/>
            <a:ext cx="22247141" cy="3988752"/>
            <a:chOff x="0" y="0"/>
            <a:chExt cx="5302669" cy="9507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2669" cy="950730"/>
            </a:xfrm>
            <a:custGeom>
              <a:avLst/>
              <a:gdLst/>
              <a:ahLst/>
              <a:cxnLst/>
              <a:rect l="l" t="t" r="r" b="b"/>
              <a:pathLst>
                <a:path w="5302669" h="950730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5302669" cy="1036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85"/>
                </a:lnSpc>
              </a:pPr>
              <a:r>
                <a:rPr lang="en-US" sz="4489" b="1" u="sng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References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Official Rust site: https://www.rust-lang.org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Rust Book: https://doc.rust-lang.org/book/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survey.stackoverflow.co/2025</a:t>
              </a:r>
            </a:p>
            <a:p>
              <a:pPr algn="ctr">
                <a:lnSpc>
                  <a:spcPts val="4885"/>
                </a:lnSpc>
              </a:pPr>
              <a:r>
                <a:rPr lang="en-US" sz="348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github.com/GoodManWEN/Programming-Language-Benchmarks-Visualization</a:t>
              </a:r>
            </a:p>
            <a:p>
              <a:pPr algn="ctr">
                <a:lnSpc>
                  <a:spcPts val="2659"/>
                </a:lnSpc>
              </a:pPr>
              <a:endParaRPr lang="en-US" sz="348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017" y="1204691"/>
            <a:ext cx="5077990" cy="50779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138572" y="1605667"/>
            <a:ext cx="2147544" cy="214754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79217" y="1605667"/>
            <a:ext cx="1042965" cy="104296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073247" y="1884691"/>
            <a:ext cx="481391" cy="484918"/>
          </a:xfrm>
          <a:custGeom>
            <a:avLst/>
            <a:gdLst/>
            <a:ahLst/>
            <a:cxnLst/>
            <a:rect l="l" t="t" r="r" b="b"/>
            <a:pathLst>
              <a:path w="481391" h="484918">
                <a:moveTo>
                  <a:pt x="0" y="0"/>
                </a:moveTo>
                <a:lnTo>
                  <a:pt x="481391" y="0"/>
                </a:lnTo>
                <a:lnTo>
                  <a:pt x="481391" y="484917"/>
                </a:lnTo>
                <a:lnTo>
                  <a:pt x="0" y="4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679217" y="2834119"/>
            <a:ext cx="8592580" cy="2435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1276" y="1947755"/>
            <a:ext cx="1908999" cy="35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1" b="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SARA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68364" y="5076825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41896" y="3582499"/>
            <a:ext cx="2410337" cy="1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KEY 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41896" y="5372100"/>
            <a:ext cx="6524717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266613" y="3530736"/>
            <a:ext cx="7848667" cy="495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Memory safety without garbage collector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Ownership &amp; Borrowing system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Zero-cost abstractions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Concurrency without data races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Cross-platform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2824553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592" y="3661805"/>
            <a:ext cx="22247141" cy="1298716"/>
            <a:chOff x="0" y="0"/>
            <a:chExt cx="5302669" cy="3095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2669" cy="309553"/>
            </a:xfrm>
            <a:custGeom>
              <a:avLst/>
              <a:gdLst/>
              <a:ahLst/>
              <a:cxnLst/>
              <a:rect l="l" t="t" r="r" b="b"/>
              <a:pathLst>
                <a:path w="5302669" h="309553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7515869" y="9573068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054361" y="2448814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ADVANTAGES OF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86934" y="3747530"/>
            <a:ext cx="6700964" cy="1263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RUST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19505" y="4916236"/>
            <a:ext cx="7970678" cy="544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performance (nearly as fast as C/C++)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Strong type safety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Prevents null pointer &amp; buffer overflows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Growing ecosystem (Cargo, crates.io)</a:t>
            </a:r>
          </a:p>
          <a:p>
            <a:pPr marL="667131" lvl="1" indent="-333566" algn="l">
              <a:lnSpc>
                <a:spcPts val="4326"/>
              </a:lnSpc>
              <a:buFont typeface="Arial"/>
              <a:buChar char="•"/>
            </a:pPr>
            <a:r>
              <a:rPr lang="en-US" sz="309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Used in WebAssembly, Embedded Systems, Cloud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26833" y="0"/>
            <a:ext cx="5500482" cy="10287000"/>
          </a:xfrm>
          <a:custGeom>
            <a:avLst/>
            <a:gdLst/>
            <a:ahLst/>
            <a:cxnLst/>
            <a:rect l="l" t="t" r="r" b="b"/>
            <a:pathLst>
              <a:path w="5500482" h="10287000">
                <a:moveTo>
                  <a:pt x="0" y="0"/>
                </a:moveTo>
                <a:lnTo>
                  <a:pt x="5500481" y="0"/>
                </a:lnTo>
                <a:lnTo>
                  <a:pt x="55004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43" b="-4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0469" y="659321"/>
            <a:ext cx="9666363" cy="292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RUST: MOST LOVED LANGUAGE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4126500" y="378496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536571" y="1841669"/>
            <a:ext cx="687645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836925" y="7656439"/>
            <a:ext cx="2847754" cy="1601861"/>
          </a:xfrm>
          <a:custGeom>
            <a:avLst/>
            <a:gdLst/>
            <a:ahLst/>
            <a:cxnLst/>
            <a:rect l="l" t="t" r="r" b="b"/>
            <a:pathLst>
              <a:path w="2847754" h="1601861">
                <a:moveTo>
                  <a:pt x="0" y="0"/>
                </a:moveTo>
                <a:lnTo>
                  <a:pt x="2847753" y="0"/>
                </a:lnTo>
                <a:lnTo>
                  <a:pt x="2847753" y="1601861"/>
                </a:lnTo>
                <a:lnTo>
                  <a:pt x="0" y="1601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8261" t="-43260" r="-28261" b="-432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8578" y="4391727"/>
            <a:ext cx="9050147" cy="5442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5"/>
              </a:lnSpc>
              <a:spcBef>
                <a:spcPct val="0"/>
              </a:spcBef>
            </a:pPr>
            <a:r>
              <a:rPr lang="en-US" sz="3454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programming, scripting, and markup languages have you done extensive development work in over the past year, and which do you want to work in over the next year? </a:t>
            </a: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835"/>
              </a:lnSpc>
              <a:spcBef>
                <a:spcPct val="0"/>
              </a:spcBef>
            </a:pPr>
            <a:endParaRPr lang="en-US" sz="3454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-US" sz="1500" u="sng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5" tooltip="http://survey.stackoverflow.co/2025"/>
              </a:rPr>
              <a:t>survey.stackoverflow.co/2025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 u="sng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  <a:hlinkClick r:id="rId5" tooltip="http://survey.stackoverflow.co/2025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24216" y="1942831"/>
            <a:ext cx="5137986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0224216" y="1740506"/>
            <a:ext cx="5137986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8268176" cy="10287000"/>
          </a:xfrm>
          <a:custGeom>
            <a:avLst/>
            <a:gdLst/>
            <a:ahLst/>
            <a:cxnLst/>
            <a:rect l="l" t="t" r="r" b="b"/>
            <a:pathLst>
              <a:path w="8268176" h="10287000">
                <a:moveTo>
                  <a:pt x="0" y="0"/>
                </a:moveTo>
                <a:lnTo>
                  <a:pt x="8268176" y="0"/>
                </a:lnTo>
                <a:lnTo>
                  <a:pt x="8268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4032" y="202023"/>
            <a:ext cx="8320376" cy="3669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0"/>
              </a:lnSpc>
              <a:spcBef>
                <a:spcPct val="0"/>
              </a:spcBef>
            </a:pPr>
            <a:r>
              <a:rPr lang="en-US" sz="697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 IS AMONG THE FASTEST PROGRAMMING LANGUAGES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3607069" y="4188066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35068" y="4774967"/>
            <a:ext cx="8278302" cy="491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ranks 3rd overall in execution time, just behind C and C++.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~1.17× slower than C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Compiled, memory-safe, and no garbage collector</a:t>
            </a:r>
          </a:p>
          <a:p>
            <a:pPr marL="667131" lvl="1" indent="-333566" algn="l">
              <a:lnSpc>
                <a:spcPts val="4326"/>
              </a:lnSpc>
              <a:spcBef>
                <a:spcPct val="0"/>
              </a:spcBef>
              <a:buFont typeface="Arial"/>
              <a:buChar char="•"/>
            </a:pPr>
            <a:r>
              <a:rPr lang="en-US" sz="309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Speed without sacrificing safety.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326"/>
              </a:lnSpc>
              <a:spcBef>
                <a:spcPct val="0"/>
              </a:spcBef>
            </a:pPr>
            <a:endParaRPr lang="en-US" sz="3090" u="none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-US" sz="1500" u="sng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  <a:hlinkClick r:id="rId3" tooltip="https://github.com/GoodManWEN/Programming-Language-Benchmarks-Visualization"/>
              </a:rPr>
              <a:t>https://github.com/GoodManWEN/Programming-Language-Benchmarks-Visualization</a:t>
            </a:r>
            <a:endParaRPr lang="en-US" sz="1500" strike="noStrik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9144000" y="1289894"/>
            <a:ext cx="687645" cy="0"/>
          </a:xfrm>
          <a:prstGeom prst="line">
            <a:avLst/>
          </a:prstGeom>
          <a:ln w="38100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68364" y="5076825"/>
            <a:ext cx="10827637" cy="1962678"/>
            <a:chOff x="0" y="0"/>
            <a:chExt cx="2580798" cy="4678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798" cy="467810"/>
            </a:xfrm>
            <a:custGeom>
              <a:avLst/>
              <a:gdLst/>
              <a:ahLst/>
              <a:cxnLst/>
              <a:rect l="l" t="t" r="r" b="b"/>
              <a:pathLst>
                <a:path w="2580798" h="467810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1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4958" y="3582499"/>
            <a:ext cx="3262358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REAL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017931" y="7703019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54958" y="5372100"/>
            <a:ext cx="8277225" cy="1714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020109" y="2605709"/>
            <a:ext cx="5077990" cy="50779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59273" y="3311476"/>
            <a:ext cx="9220637" cy="55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Operating Systems → Redox OS, Linux kernel modules.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WebAssembly → Faster browser applications.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Blockchain → Solana, Parity.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Networking and Web Servers → Tokio, Actix.</a:t>
            </a:r>
          </a:p>
          <a:p>
            <a:pPr marL="753469" lvl="1" indent="-37673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Embedded Systems and IoT devices.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2824553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flipV="1">
            <a:off x="7955188" y="3958094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9720" y="2125802"/>
            <a:ext cx="15048561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COMPARISON WITH OTHER LANGUAGES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75101" y="5029200"/>
            <a:ext cx="8745653" cy="4959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C → Safer memory management with ownership.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Go → Better performance, but steeper learning curve.</a:t>
            </a:r>
          </a:p>
          <a:p>
            <a:pPr marL="753490" lvl="1" indent="-376745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 vs Java → No garbage collector, more control over memory.</a:t>
            </a:r>
          </a:p>
          <a:p>
            <a:pPr algn="l">
              <a:lnSpc>
                <a:spcPts val="4885"/>
              </a:lnSpc>
              <a:spcBef>
                <a:spcPct val="0"/>
              </a:spcBef>
            </a:pPr>
            <a:endParaRPr lang="en-US" sz="348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039887" y="0"/>
            <a:ext cx="1203221" cy="1513485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7039887" y="9038887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7955188" y="3284668"/>
            <a:ext cx="2134301" cy="0"/>
          </a:xfrm>
          <a:prstGeom prst="line">
            <a:avLst/>
          </a:prstGeom>
          <a:ln w="142875" cap="flat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628566" y="221611"/>
            <a:ext cx="438826" cy="438826"/>
          </a:xfrm>
          <a:custGeom>
            <a:avLst/>
            <a:gdLst/>
            <a:ahLst/>
            <a:cxnLst/>
            <a:rect l="l" t="t" r="r" b="b"/>
            <a:pathLst>
              <a:path w="438826" h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29344" y="336248"/>
            <a:ext cx="3518635" cy="3518635"/>
          </a:xfrm>
          <a:custGeom>
            <a:avLst/>
            <a:gdLst/>
            <a:ahLst/>
            <a:cxnLst/>
            <a:rect l="l" t="t" r="r" b="b"/>
            <a:pathLst>
              <a:path w="3518635" h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310818" y="1642877"/>
            <a:ext cx="9666363" cy="1437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RUST SYNTAX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175" y="5038725"/>
            <a:ext cx="16343650" cy="683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3845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8" tooltip="https://github.com/arlemoine/CMPS401/blob/main/Rust/Samples"/>
              </a:rPr>
              <a:t>https://github.com/arlemoine/CMPS401/blob/main/Rust/Samples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393</Words>
  <Application>Microsoft Macintosh PowerPoint</Application>
  <PresentationFormat>Custom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Canva Sans Bold</vt:lpstr>
      <vt:lpstr>Canva Sans</vt:lpstr>
      <vt:lpstr>Arial</vt:lpstr>
      <vt:lpstr>Poppins</vt:lpstr>
      <vt:lpstr>Calibri</vt:lpstr>
      <vt:lpstr>Anton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SARA</dc:title>
  <cp:lastModifiedBy>Adam Rodi</cp:lastModifiedBy>
  <cp:revision>5</cp:revision>
  <dcterms:created xsi:type="dcterms:W3CDTF">2006-08-16T00:00:00Z</dcterms:created>
  <dcterms:modified xsi:type="dcterms:W3CDTF">2025-09-19T00:54:28Z</dcterms:modified>
  <dc:identifier>DAGyiVaeGDk</dc:identifier>
</cp:coreProperties>
</file>